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0" r:id="rId3"/>
    <p:sldId id="271" r:id="rId4"/>
    <p:sldId id="258" r:id="rId5"/>
    <p:sldId id="259" r:id="rId6"/>
    <p:sldId id="261" r:id="rId7"/>
    <p:sldId id="262" r:id="rId8"/>
    <p:sldId id="263" r:id="rId9"/>
    <p:sldId id="264" r:id="rId10"/>
    <p:sldId id="277" r:id="rId11"/>
    <p:sldId id="272" r:id="rId12"/>
    <p:sldId id="273" r:id="rId13"/>
    <p:sldId id="274" r:id="rId14"/>
    <p:sldId id="275" r:id="rId15"/>
    <p:sldId id="276" r:id="rId16"/>
    <p:sldId id="265" r:id="rId17"/>
    <p:sldId id="266" r:id="rId18"/>
    <p:sldId id="267" r:id="rId19"/>
    <p:sldId id="268" r:id="rId20"/>
    <p:sldId id="278" r:id="rId21"/>
    <p:sldId id="282" r:id="rId22"/>
    <p:sldId id="283" r:id="rId23"/>
    <p:sldId id="269" r:id="rId24"/>
    <p:sldId id="279" r:id="rId25"/>
    <p:sldId id="280" r:id="rId26"/>
    <p:sldId id="284" r:id="rId27"/>
    <p:sldId id="281" r:id="rId28"/>
    <p:sldId id="285" r:id="rId29"/>
    <p:sldId id="304" r:id="rId30"/>
    <p:sldId id="307" r:id="rId31"/>
    <p:sldId id="306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8" r:id="rId4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7" autoAdjust="0"/>
  </p:normalViewPr>
  <p:slideViewPr>
    <p:cSldViewPr>
      <p:cViewPr varScale="1">
        <p:scale>
          <a:sx n="59" d="100"/>
          <a:sy n="59" d="100"/>
        </p:scale>
        <p:origin x="-14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26.09.2012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26.09.2012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26.09.2012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26.09.2012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26.09.2012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26.09.2012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26.09.2012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26.09.2012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26.09.2012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26.09.2012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26.09.2012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26.09.2012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YÖNETİM ORGANİZASYON</a:t>
            </a:r>
            <a:br>
              <a:rPr lang="tr-TR" dirty="0" smtClean="0"/>
            </a:br>
            <a:r>
              <a:rPr lang="tr-TR" dirty="0" smtClean="0"/>
              <a:t>Klasik Yönetim Yaklaşımı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232848" cy="910952"/>
          </a:xfrm>
        </p:spPr>
        <p:txBody>
          <a:bodyPr/>
          <a:lstStyle/>
          <a:p>
            <a:r>
              <a:rPr lang="tr-TR" dirty="0" smtClean="0"/>
              <a:t>HAZIRLAYAN: ÖĞR. GÖR. CANAN ÇELİK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848600" cy="1295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mtClean="0">
                <a:solidFill>
                  <a:srgbClr val="FF0000"/>
                </a:solidFill>
              </a:rPr>
              <a:t>Klasik Örgüt Teorisini</a:t>
            </a:r>
            <a:br>
              <a:rPr lang="tr-TR" smtClean="0">
                <a:solidFill>
                  <a:srgbClr val="FF0000"/>
                </a:solidFill>
              </a:rPr>
            </a:br>
            <a:r>
              <a:rPr lang="tr-TR" smtClean="0">
                <a:solidFill>
                  <a:srgbClr val="FF0000"/>
                </a:solidFill>
              </a:rPr>
              <a:t> oluşturan “ </a:t>
            </a:r>
            <a:r>
              <a:rPr lang="tr-TR" b="1" smtClean="0">
                <a:solidFill>
                  <a:srgbClr val="FF0000"/>
                </a:solidFill>
              </a:rPr>
              <a:t>3 </a:t>
            </a:r>
            <a:r>
              <a:rPr lang="tr-TR" smtClean="0">
                <a:solidFill>
                  <a:srgbClr val="FF0000"/>
                </a:solidFill>
              </a:rPr>
              <a:t>” yaklaşım</a:t>
            </a:r>
            <a:endParaRPr lang="en-US" smtClean="0">
              <a:solidFill>
                <a:srgbClr val="FF0000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3962400" cy="38862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tr-TR" b="1" smtClean="0"/>
              <a:t>Bilimsel Yönetim Yaklaşımı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b="1" smtClean="0"/>
              <a:t>Yönetim Süreci Yaklaşımı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b="1" smtClean="0"/>
              <a:t>Bürokrasi Yaklaşımı</a:t>
            </a:r>
          </a:p>
        </p:txBody>
      </p:sp>
      <p:pic>
        <p:nvPicPr>
          <p:cNvPr id="12292" name="Picture 4" descr="BD06663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2133600"/>
            <a:ext cx="29718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200" smtClean="0"/>
              <a:t>Klasik Yönetim Düşüncesi (1)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z="2000" b="1" u="sng" smtClean="0"/>
              <a:t>Bilimsel Yönetim Yaklaşımı</a:t>
            </a:r>
          </a:p>
          <a:p>
            <a:pPr eaLnBrk="1" hangingPunct="1"/>
            <a:endParaRPr lang="tr-TR" sz="2000" b="1" u="sng" smtClean="0"/>
          </a:p>
          <a:p>
            <a:pPr eaLnBrk="1" hangingPunct="1">
              <a:buFont typeface="Wingdings" pitchFamily="2" charset="2"/>
              <a:buChar char="ü"/>
            </a:pPr>
            <a:r>
              <a:rPr lang="tr-TR" sz="2000" smtClean="0"/>
              <a:t>Öncülüğünü Frederick W. Taylor yapmıştır.</a:t>
            </a:r>
          </a:p>
          <a:p>
            <a:pPr eaLnBrk="1" hangingPunct="1">
              <a:buFont typeface="Wingdings" pitchFamily="2" charset="2"/>
              <a:buChar char="ü"/>
            </a:pPr>
            <a:endParaRPr lang="tr-TR" sz="2000" smtClean="0"/>
          </a:p>
          <a:p>
            <a:pPr eaLnBrk="1" hangingPunct="1">
              <a:buFont typeface="Wingdings" pitchFamily="2" charset="2"/>
              <a:buChar char="ü"/>
            </a:pPr>
            <a:r>
              <a:rPr lang="tr-TR" sz="2000" smtClean="0"/>
              <a:t>Amaç, üretim çalışmalarında ortaya çıkan israf ve kayıpları en az düzeye indirmek.</a:t>
            </a:r>
          </a:p>
          <a:p>
            <a:pPr eaLnBrk="1" hangingPunct="1">
              <a:buFont typeface="Wingdings" pitchFamily="2" charset="2"/>
              <a:buChar char="ü"/>
            </a:pPr>
            <a:endParaRPr lang="tr-TR" sz="2000" smtClean="0"/>
          </a:p>
          <a:p>
            <a:pPr eaLnBrk="1" hangingPunct="1">
              <a:buFont typeface="Wingdings" pitchFamily="2" charset="2"/>
              <a:buChar char="ü"/>
            </a:pPr>
            <a:r>
              <a:rPr lang="tr-TR" sz="2000" smtClean="0"/>
              <a:t>İşçi düzeyinde üretim sorunlarına eğilen teknik yada ekonomik verimliliği artırmaya yönelik mikro nitelikli bir yaklaşım olan bilimsel yönetim sonradan bir akım durumuna dönüşmüştür.</a:t>
            </a:r>
          </a:p>
          <a:p>
            <a:pPr eaLnBrk="1" hangingPunct="1">
              <a:buFont typeface="Wingdings" pitchFamily="2" charset="2"/>
              <a:buChar char="ü"/>
            </a:pPr>
            <a:endParaRPr lang="tr-TR" sz="2000" smtClean="0"/>
          </a:p>
          <a:p>
            <a:pPr eaLnBrk="1" hangingPunct="1">
              <a:buFont typeface="Wingdings" pitchFamily="2" charset="2"/>
              <a:buChar char="ü"/>
            </a:pPr>
            <a:r>
              <a:rPr lang="tr-TR" sz="2000" smtClean="0"/>
              <a:t>Planlama işlevine büyük önem verilmiştir.	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tr-TR" sz="3200" smtClean="0"/>
              <a:t>Klasik Yönetim Düşüncesi (2)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pPr eaLnBrk="1" hangingPunct="1"/>
            <a:r>
              <a:rPr lang="tr-TR" sz="2000" b="1" u="sng" smtClean="0"/>
              <a:t>Yönetsel Kuram</a:t>
            </a:r>
          </a:p>
          <a:p>
            <a:pPr eaLnBrk="1" hangingPunct="1"/>
            <a:endParaRPr lang="tr-TR" sz="2000" b="1" smtClean="0"/>
          </a:p>
          <a:p>
            <a:pPr eaLnBrk="1" hangingPunct="1">
              <a:buFont typeface="Wingdings" pitchFamily="2" charset="2"/>
              <a:buChar char="ü"/>
            </a:pPr>
            <a:r>
              <a:rPr lang="tr-TR" sz="2000" smtClean="0"/>
              <a:t>Öncülüğünü Henry Fayol yapmıştır. </a:t>
            </a:r>
          </a:p>
          <a:p>
            <a:pPr eaLnBrk="1" hangingPunct="1">
              <a:buFont typeface="Wingdings" pitchFamily="2" charset="2"/>
              <a:buChar char="ü"/>
            </a:pPr>
            <a:endParaRPr lang="tr-TR" sz="2000" smtClean="0"/>
          </a:p>
          <a:p>
            <a:pPr eaLnBrk="1" hangingPunct="1">
              <a:buFont typeface="Wingdings" pitchFamily="2" charset="2"/>
              <a:buChar char="ü"/>
            </a:pPr>
            <a:r>
              <a:rPr lang="tr-TR" sz="2000" smtClean="0"/>
              <a:t>Fayol örgütün tamamını ele alarak işletmenin psiko-sosyal yönünü de inceleyerek bilimsel yönetim ilkelerini örgütün üst kademelerinde uygulamaya koymak suretiyle iyi bir örgüt tasarımı ve yönetim ilkelerini araştırmıştır.  </a:t>
            </a:r>
          </a:p>
          <a:p>
            <a:pPr eaLnBrk="1" hangingPunct="1">
              <a:buFont typeface="Wingdings" pitchFamily="2" charset="2"/>
              <a:buChar char="ü"/>
            </a:pPr>
            <a:endParaRPr lang="tr-TR" sz="2000" smtClean="0"/>
          </a:p>
          <a:p>
            <a:pPr eaLnBrk="1" hangingPunct="1">
              <a:buFont typeface="Wingdings" pitchFamily="2" charset="2"/>
              <a:buChar char="ü"/>
            </a:pPr>
            <a:r>
              <a:rPr lang="tr-TR" sz="2000" smtClean="0"/>
              <a:t>Fayol’un en önemli işletme faaliyeti olarak gördüğü yönetim işlevleri</a:t>
            </a:r>
          </a:p>
          <a:p>
            <a:pPr eaLnBrk="1" hangingPunct="1">
              <a:buFont typeface="Wingdings" pitchFamily="2" charset="2"/>
              <a:buChar char="ü"/>
            </a:pPr>
            <a:endParaRPr lang="tr-TR" sz="2000" smtClean="0"/>
          </a:p>
          <a:p>
            <a:pPr eaLnBrk="1" hangingPunct="1">
              <a:buFont typeface="Wingdings" pitchFamily="2" charset="2"/>
              <a:buChar char="v"/>
            </a:pPr>
            <a:r>
              <a:rPr lang="tr-TR" sz="2000" smtClean="0"/>
              <a:t>Örgüt Yapısı ile İlgili İlkeler 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tr-TR" sz="2000" smtClean="0"/>
              <a:t>Süreçlerle ilgili ilkeler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tr-TR" sz="2000" smtClean="0"/>
              <a:t>Sonuçlarla ilgili ilkeler.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tr-TR" sz="3200" smtClean="0"/>
              <a:t>Klasik Yönetim Düşüncesi (3)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257800"/>
          </a:xfrm>
        </p:spPr>
        <p:txBody>
          <a:bodyPr/>
          <a:lstStyle/>
          <a:p>
            <a:pPr eaLnBrk="1" hangingPunct="1"/>
            <a:r>
              <a:rPr lang="tr-TR" sz="2000" b="1" smtClean="0"/>
              <a:t>Örgüt Yapısı ile İlgili İlkeler </a:t>
            </a:r>
          </a:p>
          <a:p>
            <a:pPr eaLnBrk="1" hangingPunct="1"/>
            <a:endParaRPr lang="tr-TR" sz="2000" b="1" smtClean="0"/>
          </a:p>
          <a:p>
            <a:pPr eaLnBrk="1" hangingPunct="1">
              <a:buFont typeface="Wingdings" pitchFamily="2" charset="2"/>
              <a:buChar char="Ø"/>
            </a:pPr>
            <a:r>
              <a:rPr lang="tr-TR" sz="2000" i="1" smtClean="0"/>
              <a:t>İşbölümü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sz="2000" i="1" smtClean="0"/>
              <a:t>Yetki ve sorumluluk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sz="2000" i="1" smtClean="0"/>
              <a:t>Yönetim birliği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sz="2000" i="1" smtClean="0"/>
              <a:t>Merkeziyetçilik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sz="2000" i="1" smtClean="0"/>
              <a:t>Hiyerarşi</a:t>
            </a:r>
          </a:p>
          <a:p>
            <a:pPr eaLnBrk="1" hangingPunct="1">
              <a:buFont typeface="Wingdings" pitchFamily="2" charset="2"/>
              <a:buChar char="Ø"/>
            </a:pPr>
            <a:endParaRPr lang="tr-TR" sz="2000" i="1" smtClean="0"/>
          </a:p>
          <a:p>
            <a:pPr eaLnBrk="1" hangingPunct="1"/>
            <a:r>
              <a:rPr lang="tr-TR" sz="2000" b="1" smtClean="0"/>
              <a:t>Sonuçlarla ilgili İlkeler</a:t>
            </a:r>
          </a:p>
          <a:p>
            <a:pPr eaLnBrk="1" hangingPunct="1"/>
            <a:endParaRPr lang="tr-TR" sz="2000" b="1" i="1" smtClean="0"/>
          </a:p>
          <a:p>
            <a:pPr eaLnBrk="1" hangingPunct="1">
              <a:buFont typeface="Wingdings" pitchFamily="2" charset="2"/>
              <a:buChar char="Ø"/>
            </a:pPr>
            <a:r>
              <a:rPr lang="tr-TR" sz="2000" i="1" smtClean="0"/>
              <a:t>Düzen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sz="2000" i="1" smtClean="0"/>
              <a:t>Personelin devamlılığı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sz="2000" i="1" smtClean="0"/>
              <a:t>İnsiyatif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sz="2000" i="1" smtClean="0"/>
              <a:t>Birlik ve Beraberlik ruhu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/>
          <a:lstStyle/>
          <a:p>
            <a:pPr eaLnBrk="1" hangingPunct="1"/>
            <a:r>
              <a:rPr lang="tr-TR" sz="3200" smtClean="0"/>
              <a:t>Klasik Yönetim Düşüncesi (4)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229600" cy="4724400"/>
          </a:xfrm>
        </p:spPr>
        <p:txBody>
          <a:bodyPr/>
          <a:lstStyle/>
          <a:p>
            <a:pPr eaLnBrk="1" hangingPunct="1"/>
            <a:r>
              <a:rPr lang="tr-TR" sz="2400" b="1" smtClean="0"/>
              <a:t>Süreçlerle ilgili İlkeler</a:t>
            </a:r>
          </a:p>
          <a:p>
            <a:pPr eaLnBrk="1" hangingPunct="1"/>
            <a:endParaRPr lang="tr-TR" sz="2400" b="1" smtClean="0"/>
          </a:p>
          <a:p>
            <a:pPr eaLnBrk="1" hangingPunct="1">
              <a:buFont typeface="Wingdings" pitchFamily="2" charset="2"/>
              <a:buChar char="Ø"/>
            </a:pPr>
            <a:r>
              <a:rPr lang="tr-TR" sz="2400" smtClean="0"/>
              <a:t>Kumanda birliği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sz="2400" smtClean="0"/>
              <a:t>Disiplin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sz="2400" smtClean="0"/>
              <a:t>Adil ve eşit davranma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sz="2400" smtClean="0"/>
              <a:t>Çalışanların ödüllendirilmesi ve ücretler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sz="2400" smtClean="0"/>
              <a:t>Genel çıkarların kişisel çıkarlara üstünlüğüdür.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200" smtClean="0"/>
              <a:t>Klasik Yönetim Düşüncesi (5)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z="2000" b="1" u="sng" smtClean="0"/>
              <a:t>Bürokrasi Modeli</a:t>
            </a:r>
          </a:p>
          <a:p>
            <a:pPr eaLnBrk="1" hangingPunct="1"/>
            <a:endParaRPr lang="tr-TR" sz="2000" b="1" smtClean="0"/>
          </a:p>
          <a:p>
            <a:pPr eaLnBrk="1" hangingPunct="1"/>
            <a:r>
              <a:rPr lang="tr-TR" sz="2000" smtClean="0"/>
              <a:t>Öncüsü Weber dir.</a:t>
            </a:r>
          </a:p>
          <a:p>
            <a:pPr eaLnBrk="1" hangingPunct="1"/>
            <a:endParaRPr lang="tr-TR" sz="2000" smtClean="0"/>
          </a:p>
          <a:p>
            <a:pPr eaLnBrk="1" hangingPunct="1"/>
            <a:r>
              <a:rPr lang="tr-TR" sz="2000" smtClean="0"/>
              <a:t>Bürokrasi, geniş bir alana yayılmış toplumsal fiil ve hareketlerin ussal ve objektif esaslara uykun biçimde düzenlenmesi sürecidir.</a:t>
            </a:r>
          </a:p>
          <a:p>
            <a:pPr eaLnBrk="1" hangingPunct="1"/>
            <a:endParaRPr lang="tr-TR" sz="2000" smtClean="0"/>
          </a:p>
          <a:p>
            <a:pPr eaLnBrk="1" hangingPunct="1"/>
            <a:r>
              <a:rPr lang="tr-TR" sz="2000" u="sng" smtClean="0"/>
              <a:t>Yetki Türleri</a:t>
            </a:r>
          </a:p>
          <a:p>
            <a:pPr eaLnBrk="1" hangingPunct="1"/>
            <a:r>
              <a:rPr lang="tr-TR" sz="2000" i="1" smtClean="0"/>
              <a:t>Geleneksel yetki, </a:t>
            </a:r>
          </a:p>
          <a:p>
            <a:pPr eaLnBrk="1" hangingPunct="1"/>
            <a:r>
              <a:rPr lang="tr-TR" sz="2000" i="1" smtClean="0"/>
              <a:t>Karizmatik yetki, </a:t>
            </a:r>
          </a:p>
          <a:p>
            <a:pPr eaLnBrk="1" hangingPunct="1"/>
            <a:r>
              <a:rPr lang="tr-TR" sz="2000" i="1" smtClean="0"/>
              <a:t>Ussal- yasal yetki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04664"/>
            <a:ext cx="8136904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5445224"/>
            <a:ext cx="7848872" cy="977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93839"/>
            <a:ext cx="8424936" cy="551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080CFF-3F43-4C4D-92D0-EEE0C7FA53DC}" type="slidenum">
              <a:rPr lang="tr-TR"/>
              <a:pPr>
                <a:defRPr/>
              </a:pPr>
              <a:t>18</a:t>
            </a:fld>
            <a:endParaRPr lang="tr-TR"/>
          </a:p>
        </p:txBody>
      </p:sp>
      <p:sp>
        <p:nvSpPr>
          <p:cNvPr id="296963" name="Rectangle 3" descr="Kırtasiye"/>
          <p:cNvSpPr>
            <a:spLocks noGrp="1" noChangeArrowheads="1"/>
          </p:cNvSpPr>
          <p:nvPr>
            <p:ph type="body" idx="1"/>
          </p:nvPr>
        </p:nvSpPr>
        <p:spPr>
          <a:xfrm>
            <a:off x="179388" y="260350"/>
            <a:ext cx="8785225" cy="5759450"/>
          </a:xfrm>
          <a:blipFill dpi="0" rotWithShape="1">
            <a:blip r:embed="rId2" cstate="print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>
              <a:defRPr/>
            </a:pPr>
            <a:r>
              <a:rPr lang="tr-TR" sz="2800" dirty="0" smtClean="0">
                <a:solidFill>
                  <a:srgbClr val="800000"/>
                </a:solidFill>
              </a:rPr>
              <a:t>Taylor’un Gözlemleri</a:t>
            </a:r>
          </a:p>
          <a:p>
            <a:pPr eaLnBrk="1" hangingPunct="1">
              <a:defRPr/>
            </a:pPr>
            <a:r>
              <a:rPr lang="tr-TR" sz="2800" dirty="0" smtClean="0">
                <a:solidFill>
                  <a:srgbClr val="800000"/>
                </a:solidFill>
                <a:effectLst/>
              </a:rPr>
              <a:t>Sanayide çalışan işçilerin ekonomik olarak çalıştırılmadığını gözlemlemiştir. Bunun iki asıl nedeni vardır.</a:t>
            </a:r>
          </a:p>
          <a:p>
            <a:pPr eaLnBrk="1" hangingPunct="1">
              <a:defRPr/>
            </a:pPr>
            <a:r>
              <a:rPr lang="tr-TR" sz="2800" dirty="0" smtClean="0">
                <a:solidFill>
                  <a:srgbClr val="800000"/>
                </a:solidFill>
                <a:effectLst/>
              </a:rPr>
              <a:t>Gereksiz hareketler, karmaşık yöntemler en basit işlerin yapımını bile güçleştiriyor ve enerji ve zaman israfına yol açıyordu.</a:t>
            </a:r>
          </a:p>
          <a:p>
            <a:pPr eaLnBrk="1" hangingPunct="1">
              <a:defRPr/>
            </a:pPr>
            <a:r>
              <a:rPr lang="tr-TR" sz="2800" dirty="0" smtClean="0">
                <a:solidFill>
                  <a:srgbClr val="800000"/>
                </a:solidFill>
                <a:effectLst/>
              </a:rPr>
              <a:t>Zaman esasına göre çalışma, verimi düşürmekteydi. </a:t>
            </a:r>
          </a:p>
          <a:p>
            <a:pPr eaLnBrk="1" hangingPunct="1">
              <a:defRPr/>
            </a:pPr>
            <a:r>
              <a:rPr lang="tr-TR" sz="2800" dirty="0" smtClean="0">
                <a:solidFill>
                  <a:srgbClr val="800000"/>
                </a:solidFill>
                <a:effectLst/>
              </a:rPr>
              <a:t>Birim zamanda gerekli hareketlerin yanı sıra gereksiz hareketlerin de yapılması, üretimi azaltmakta ve işçinin yorulmasına neden olmaktadır. 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76672"/>
            <a:ext cx="8640960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tr-TR" sz="3200" smtClean="0"/>
              <a:t>Yönetim Kavramı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181600"/>
          </a:xfrm>
        </p:spPr>
        <p:txBody>
          <a:bodyPr/>
          <a:lstStyle/>
          <a:p>
            <a:pPr eaLnBrk="1" hangingPunct="1"/>
            <a:r>
              <a:rPr lang="tr-TR" sz="2400" smtClean="0"/>
              <a:t>Yönetim, ortak bir amacı gerçekleştirmek için bireysel ve grupsal çabaların eşgüdümlenmesi olarak tanımlanmaktadır.</a:t>
            </a:r>
          </a:p>
          <a:p>
            <a:pPr eaLnBrk="1" hangingPunct="1"/>
            <a:endParaRPr lang="tr-TR" sz="2400" smtClean="0"/>
          </a:p>
          <a:p>
            <a:pPr eaLnBrk="1" hangingPunct="1"/>
            <a:r>
              <a:rPr lang="tr-TR" sz="2400" smtClean="0"/>
              <a:t>Belli bir amacın gerçekleştirilmesi için, işletme faaliyetlerinin planlanması, örgütlenmesi, yönlendirilmesi, eşgüdümlenmesi ve kontrol edilmesi biçiminde özetlenebilir.</a:t>
            </a:r>
          </a:p>
          <a:p>
            <a:pPr eaLnBrk="1" hangingPunct="1"/>
            <a:endParaRPr lang="tr-TR" sz="2400" smtClean="0"/>
          </a:p>
          <a:p>
            <a:pPr eaLnBrk="1" hangingPunct="1"/>
            <a:r>
              <a:rPr lang="tr-TR" sz="2400" smtClean="0"/>
              <a:t>Yönetimden söz edebilmek için; öncelikle insanların varlığından, daha sonra insanların işbirliğinden, sağlanan işbirliğinin de belirli bir amaca yöneltilmesinden bahsetmek gerekir.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tr-TR" sz="3200" smtClean="0"/>
              <a:t>Klasik Yönetim Düşüncesi (2)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pPr eaLnBrk="1" hangingPunct="1"/>
            <a:r>
              <a:rPr lang="tr-TR" sz="2000" b="1" u="sng" smtClean="0"/>
              <a:t>Yönetsel Kuram</a:t>
            </a:r>
          </a:p>
          <a:p>
            <a:pPr eaLnBrk="1" hangingPunct="1"/>
            <a:endParaRPr lang="tr-TR" sz="2000" b="1" smtClean="0"/>
          </a:p>
          <a:p>
            <a:pPr eaLnBrk="1" hangingPunct="1">
              <a:buFont typeface="Wingdings" pitchFamily="2" charset="2"/>
              <a:buChar char="ü"/>
            </a:pPr>
            <a:r>
              <a:rPr lang="tr-TR" sz="2000" smtClean="0"/>
              <a:t>Öncülüğünü Henry Fayol yapmıştır. </a:t>
            </a:r>
          </a:p>
          <a:p>
            <a:pPr eaLnBrk="1" hangingPunct="1">
              <a:buFont typeface="Wingdings" pitchFamily="2" charset="2"/>
              <a:buChar char="ü"/>
            </a:pPr>
            <a:endParaRPr lang="tr-TR" sz="2000" smtClean="0"/>
          </a:p>
          <a:p>
            <a:pPr eaLnBrk="1" hangingPunct="1">
              <a:buFont typeface="Wingdings" pitchFamily="2" charset="2"/>
              <a:buChar char="ü"/>
            </a:pPr>
            <a:r>
              <a:rPr lang="tr-TR" sz="2000" smtClean="0"/>
              <a:t>Fayol örgütün tamamını ele alarak işletmenin psiko-sosyal yönünü de inceleyerek bilimsel yönetim ilkelerini örgütün üst kademelerinde uygulamaya koymak suretiyle iyi bir örgüt tasarımı ve yönetim ilkelerini araştırmıştır.  </a:t>
            </a:r>
          </a:p>
          <a:p>
            <a:pPr eaLnBrk="1" hangingPunct="1">
              <a:buFont typeface="Wingdings" pitchFamily="2" charset="2"/>
              <a:buChar char="ü"/>
            </a:pPr>
            <a:endParaRPr lang="tr-TR" sz="2000" smtClean="0"/>
          </a:p>
          <a:p>
            <a:pPr eaLnBrk="1" hangingPunct="1">
              <a:buFont typeface="Wingdings" pitchFamily="2" charset="2"/>
              <a:buChar char="ü"/>
            </a:pPr>
            <a:r>
              <a:rPr lang="tr-TR" sz="2000" smtClean="0"/>
              <a:t>Fayol’un en önemli işletme faaliyeti olarak gördüğü yönetim işlevleri</a:t>
            </a:r>
          </a:p>
          <a:p>
            <a:pPr eaLnBrk="1" hangingPunct="1">
              <a:buFont typeface="Wingdings" pitchFamily="2" charset="2"/>
              <a:buChar char="ü"/>
            </a:pPr>
            <a:endParaRPr lang="tr-TR" sz="2000" smtClean="0"/>
          </a:p>
          <a:p>
            <a:pPr eaLnBrk="1" hangingPunct="1">
              <a:buFont typeface="Wingdings" pitchFamily="2" charset="2"/>
              <a:buChar char="v"/>
            </a:pPr>
            <a:r>
              <a:rPr lang="tr-TR" sz="2000" smtClean="0"/>
              <a:t>Örgüt Yapısı ile İlgili İlkeler 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tr-TR" sz="2000" smtClean="0"/>
              <a:t>Süreçlerle ilgili ilkeler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tr-TR" sz="2000" smtClean="0"/>
              <a:t>Sonuçlarla ilgili ilkeler.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 smtClean="0">
                <a:solidFill>
                  <a:srgbClr val="FF0000"/>
                </a:solidFill>
              </a:rPr>
              <a:t>2. Yönetim Süreci Yaklaşımı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181600" cy="41148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tr-TR" sz="2800" smtClean="0"/>
              <a:t>Fayol’a göre ;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tr-TR" sz="2800" smtClean="0"/>
              <a:t>Hiyerarşik yapıda aşağıya inildikçe teknik yeterlilik, yukarı çıkıldıkça yönetsel yetkinlilik artmaktadır.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tr-TR" sz="2800" smtClean="0"/>
              <a:t>Prensipler (kural ve kaideler), her yönetici tarafından değişen şartlara uygun olarak ayarlanmaktadır. </a:t>
            </a:r>
          </a:p>
        </p:txBody>
      </p:sp>
      <p:pic>
        <p:nvPicPr>
          <p:cNvPr id="15364" name="Picture 5" descr="j014948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2276475"/>
            <a:ext cx="2808288" cy="331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 smtClean="0">
                <a:solidFill>
                  <a:srgbClr val="FF0000"/>
                </a:solidFill>
              </a:rPr>
              <a:t>2. Yönetim Süreci Yaklaşımı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 smtClean="0"/>
              <a:t>    Fayol’a göre en fazla kullanım zorunluluğu olan prensipler ;</a:t>
            </a:r>
            <a:endParaRPr lang="tr-TR" sz="2400" smtClean="0"/>
          </a:p>
          <a:p>
            <a:pPr eaLnBrk="1" hangingPunct="1"/>
            <a:r>
              <a:rPr lang="tr-TR" sz="2400" smtClean="0"/>
              <a:t>Yetki ve sorumluluk / İnsiyatif  </a:t>
            </a:r>
          </a:p>
          <a:p>
            <a:pPr eaLnBrk="1" hangingPunct="1"/>
            <a:r>
              <a:rPr lang="tr-TR" sz="2400" smtClean="0"/>
              <a:t>Emir – Komuta / Hiyerarşi </a:t>
            </a:r>
          </a:p>
          <a:p>
            <a:pPr eaLnBrk="1" hangingPunct="1"/>
            <a:r>
              <a:rPr lang="tr-TR" sz="2400" smtClean="0"/>
              <a:t>Merkezileşme / Yönetim birliği</a:t>
            </a:r>
          </a:p>
          <a:p>
            <a:pPr eaLnBrk="1" hangingPunct="1"/>
            <a:r>
              <a:rPr lang="tr-TR" sz="2400" smtClean="0"/>
              <a:t>Örgüt amaçlarının bireysel amaçlardan üstünlüğü</a:t>
            </a:r>
          </a:p>
          <a:p>
            <a:pPr eaLnBrk="1" hangingPunct="1"/>
            <a:r>
              <a:rPr lang="tr-TR" sz="2400" smtClean="0"/>
              <a:t>İş bölümü / Ücret ve ödül / Disiplin / Eşitlik </a:t>
            </a:r>
          </a:p>
          <a:p>
            <a:pPr eaLnBrk="1" hangingPunct="1"/>
            <a:r>
              <a:rPr lang="tr-TR" sz="2400" smtClean="0"/>
              <a:t>Birlik ve beraberlik ruhu / Örgüte bağlılık</a:t>
            </a:r>
          </a:p>
          <a:p>
            <a:pPr eaLnBrk="1" hangingPunct="1"/>
            <a:endParaRPr lang="tr-TR" sz="2400" smtClean="0"/>
          </a:p>
          <a:p>
            <a:pPr eaLnBrk="1" hangingPunct="1"/>
            <a:endParaRPr lang="tr-T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052736"/>
            <a:ext cx="8136904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7344816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412776"/>
            <a:ext cx="7344816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2348880"/>
            <a:ext cx="727280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3212976"/>
            <a:ext cx="7272808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552" y="4077072"/>
            <a:ext cx="7344816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6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9552" y="5085184"/>
            <a:ext cx="734481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548680"/>
            <a:ext cx="8280920" cy="606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1143000"/>
          </a:xfrm>
        </p:spPr>
        <p:txBody>
          <a:bodyPr/>
          <a:lstStyle/>
          <a:p>
            <a:pPr algn="l" eaLnBrk="1" hangingPunct="1"/>
            <a:r>
              <a:rPr lang="tr-TR" smtClean="0">
                <a:solidFill>
                  <a:srgbClr val="FF0000"/>
                </a:solidFill>
              </a:rPr>
              <a:t>3. </a:t>
            </a:r>
            <a:r>
              <a:rPr lang="tr-TR" b="1" smtClean="0">
                <a:solidFill>
                  <a:srgbClr val="FF0000"/>
                </a:solidFill>
              </a:rPr>
              <a:t>Bürokrasi Yaklaşımı</a:t>
            </a:r>
            <a:endParaRPr lang="tr-TR" smtClean="0">
              <a:solidFill>
                <a:srgbClr val="FF0000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836613"/>
            <a:ext cx="7772400" cy="57610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mtClean="0"/>
              <a:t>Max Weber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i="1" u="sng" smtClean="0"/>
              <a:t>Akılcı kural va kaidelere dayanan bir modeldir.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/>
              <a:t>Bürokrasinin özellikleri :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400" smtClean="0"/>
              <a:t>Tüm faaliyetler, görevler önceden belirlenmiş ve yazılı olarak bildirilen (yönetmelik ve tüzüklere göre)biçimsel görevlerle dağıtılmıştır.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400" smtClean="0"/>
              <a:t>Yetkiler açıkça belirlenmiştir. Keyfi yetki yoktur.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400" smtClean="0"/>
              <a:t>Akılcı ücretlendirme, cezalar ve ödüllendirmeler kademeli olarak açıklanmıştır.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400" smtClean="0"/>
              <a:t>İşe göre işgören seçme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400" smtClean="0"/>
              <a:t>Her ast, bağlı olduğu üstçe denetlenmektedir. İlişkiler ispat amacıyla yazılı haberleşmeye dayandırılmaktadır.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400" smtClean="0"/>
              <a:t> Emir altındaki kişiler ve araçlar özel işler için kullanılamaz.</a:t>
            </a:r>
          </a:p>
        </p:txBody>
      </p:sp>
      <p:pic>
        <p:nvPicPr>
          <p:cNvPr id="17412" name="Picture 5" descr="j03008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488" y="0"/>
            <a:ext cx="1814512" cy="152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6672"/>
            <a:ext cx="8414499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8892480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121152"/>
            <a:ext cx="7848872" cy="5283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Metin kutusu"/>
          <p:cNvSpPr txBox="1"/>
          <p:nvPr/>
        </p:nvSpPr>
        <p:spPr>
          <a:xfrm>
            <a:off x="467544" y="69269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1)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tr-TR" sz="3200" smtClean="0"/>
              <a:t>Bilimsel Yönetim Dönemi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z="2000" b="1" smtClean="0"/>
              <a:t>Klasik Dönem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tr-TR" sz="2000" i="1" smtClean="0"/>
              <a:t>Bilimsel Yönetim Yaklaşımı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tr-TR" sz="2000" i="1" smtClean="0"/>
              <a:t>Yönetsel Kuram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tr-TR" sz="2000" i="1" smtClean="0"/>
              <a:t>Bürokrasi Dönemi</a:t>
            </a:r>
          </a:p>
          <a:p>
            <a:pPr eaLnBrk="1" hangingPunct="1">
              <a:buFont typeface="Wingdings" pitchFamily="2" charset="2"/>
              <a:buChar char="ü"/>
            </a:pPr>
            <a:endParaRPr lang="tr-TR" sz="2000" i="1" smtClean="0"/>
          </a:p>
          <a:p>
            <a:pPr eaLnBrk="1" hangingPunct="1"/>
            <a:r>
              <a:rPr lang="tr-TR" sz="2000" b="1" smtClean="0"/>
              <a:t>Neo-Klasik Dönem</a:t>
            </a:r>
          </a:p>
          <a:p>
            <a:pPr eaLnBrk="1" hangingPunct="1"/>
            <a:endParaRPr lang="tr-TR" sz="2000" b="1" smtClean="0"/>
          </a:p>
          <a:p>
            <a:pPr eaLnBrk="1" hangingPunct="1"/>
            <a:r>
              <a:rPr lang="tr-TR" sz="2000" b="1" smtClean="0"/>
              <a:t>Modern Dönem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tr-TR" sz="2000" i="1" smtClean="0"/>
              <a:t>Sistem Yaklaşımı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tr-TR" sz="2000" i="1" smtClean="0"/>
              <a:t>Durumsallık Yaklaşımı</a:t>
            </a:r>
          </a:p>
          <a:p>
            <a:pPr eaLnBrk="1" hangingPunct="1">
              <a:buFont typeface="Wingdings" pitchFamily="2" charset="2"/>
              <a:buChar char="ü"/>
            </a:pPr>
            <a:endParaRPr lang="tr-TR" sz="2000" i="1" smtClean="0"/>
          </a:p>
          <a:p>
            <a:pPr eaLnBrk="1" hangingPunct="1"/>
            <a:r>
              <a:rPr lang="tr-TR" sz="2000" b="1" smtClean="0"/>
              <a:t>Post-Modern Dönem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467544" y="69269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1)</a:t>
            </a:r>
            <a:endParaRPr lang="tr-TR" dirty="0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268760"/>
            <a:ext cx="7920880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340768"/>
            <a:ext cx="7776864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etin kutusu"/>
          <p:cNvSpPr txBox="1"/>
          <p:nvPr/>
        </p:nvSpPr>
        <p:spPr>
          <a:xfrm>
            <a:off x="539552" y="83671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2)</a:t>
            </a:r>
            <a:endParaRPr lang="tr-T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39552" y="83671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2)</a:t>
            </a:r>
            <a:endParaRPr lang="tr-TR" dirty="0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196752"/>
            <a:ext cx="7848872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340768"/>
            <a:ext cx="7560840" cy="4909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etin kutusu"/>
          <p:cNvSpPr txBox="1"/>
          <p:nvPr/>
        </p:nvSpPr>
        <p:spPr>
          <a:xfrm>
            <a:off x="611560" y="76470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3)</a:t>
            </a:r>
            <a:endParaRPr lang="tr-T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556792"/>
            <a:ext cx="7704856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etin kutusu"/>
          <p:cNvSpPr txBox="1"/>
          <p:nvPr/>
        </p:nvSpPr>
        <p:spPr>
          <a:xfrm>
            <a:off x="467544" y="105273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3)</a:t>
            </a:r>
            <a:endParaRPr lang="tr-T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00808"/>
            <a:ext cx="7920880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etin kutusu"/>
          <p:cNvSpPr txBox="1"/>
          <p:nvPr/>
        </p:nvSpPr>
        <p:spPr>
          <a:xfrm>
            <a:off x="539552" y="119675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4)</a:t>
            </a:r>
            <a:endParaRPr lang="tr-T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539552" y="119675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4)</a:t>
            </a:r>
            <a:endParaRPr lang="tr-T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1" y="1196752"/>
            <a:ext cx="7416825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467544" y="105273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5)</a:t>
            </a:r>
            <a:endParaRPr lang="tr-T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196752"/>
            <a:ext cx="7488832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467544" y="105273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5)</a:t>
            </a:r>
            <a:endParaRPr lang="tr-TR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124744"/>
            <a:ext cx="7344816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683568" y="119675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6)</a:t>
            </a:r>
            <a:endParaRPr lang="tr-TR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268760"/>
            <a:ext cx="7848872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04664"/>
            <a:ext cx="8568951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467544" y="119675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6)</a:t>
            </a:r>
            <a:endParaRPr lang="tr-TR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412776"/>
            <a:ext cx="7704856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280162"/>
            <a:ext cx="7992888" cy="531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Metin kutusu"/>
          <p:cNvSpPr txBox="1"/>
          <p:nvPr/>
        </p:nvSpPr>
        <p:spPr>
          <a:xfrm>
            <a:off x="755576" y="8367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7)</a:t>
            </a:r>
            <a:endParaRPr lang="tr-T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755576" y="8367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7)</a:t>
            </a:r>
            <a:endParaRPr lang="tr-TR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196752"/>
            <a:ext cx="8208912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611560" y="112474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8)</a:t>
            </a:r>
            <a:endParaRPr lang="tr-TR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268760"/>
            <a:ext cx="7488832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611560" y="112474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8)</a:t>
            </a:r>
            <a:endParaRPr lang="tr-TR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124744"/>
            <a:ext cx="7704856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196752"/>
            <a:ext cx="7377200" cy="5318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etin kutusu"/>
          <p:cNvSpPr txBox="1"/>
          <p:nvPr/>
        </p:nvSpPr>
        <p:spPr>
          <a:xfrm>
            <a:off x="467544" y="76470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9)</a:t>
            </a:r>
            <a:endParaRPr lang="tr-TR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467544" y="76470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9)</a:t>
            </a:r>
            <a:endParaRPr lang="tr-TR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340768"/>
            <a:ext cx="7704856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467544" y="112474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10)</a:t>
            </a:r>
            <a:endParaRPr lang="tr-TR" dirty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124744"/>
            <a:ext cx="7704856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467544" y="112474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10)</a:t>
            </a:r>
            <a:endParaRPr lang="tr-TR" dirty="0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340768"/>
            <a:ext cx="7632848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467544" y="476672"/>
            <a:ext cx="799288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smtClean="0">
                <a:solidFill>
                  <a:srgbClr val="FF0000"/>
                </a:solidFill>
              </a:rPr>
              <a:t>Bilimsel yönetim yaklaşımı her ne kadar uygulamada pazar araştırması, üretim planlaması, süreç standartları gibi konularda çalışmalar yapmış James </a:t>
            </a:r>
            <a:r>
              <a:rPr lang="tr-TR" sz="2400" dirty="0" err="1" smtClean="0">
                <a:solidFill>
                  <a:srgbClr val="FF0000"/>
                </a:solidFill>
              </a:rPr>
              <a:t>Watt</a:t>
            </a:r>
            <a:r>
              <a:rPr lang="tr-TR" sz="2400" dirty="0" smtClean="0">
                <a:solidFill>
                  <a:srgbClr val="FF0000"/>
                </a:solidFill>
              </a:rPr>
              <a:t> (1736-1819) ve </a:t>
            </a:r>
            <a:r>
              <a:rPr lang="tr-TR" sz="2400" dirty="0" err="1" smtClean="0">
                <a:solidFill>
                  <a:srgbClr val="FF0000"/>
                </a:solidFill>
              </a:rPr>
              <a:t>Matthew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Boulton</a:t>
            </a:r>
            <a:r>
              <a:rPr lang="tr-TR" sz="2400" dirty="0" smtClean="0">
                <a:solidFill>
                  <a:srgbClr val="FF0000"/>
                </a:solidFill>
              </a:rPr>
              <a:t> (1728-1809), personel yönetimi konusundaki çalışmaları ile personel yönetiminin kurucusu olarak bilinen Robert </a:t>
            </a:r>
            <a:r>
              <a:rPr lang="tr-TR" sz="2400" dirty="0" err="1" smtClean="0">
                <a:solidFill>
                  <a:srgbClr val="FF0000"/>
                </a:solidFill>
              </a:rPr>
              <a:t>Owen</a:t>
            </a:r>
            <a:r>
              <a:rPr lang="tr-TR" sz="2400" dirty="0" smtClean="0">
                <a:solidFill>
                  <a:srgbClr val="FF0000"/>
                </a:solidFill>
              </a:rPr>
              <a:t> (1771-1851), çalıştığı diğer konuların dışında üretimde verimlilik üzerindeki tezleriyle de bilinen Charles </a:t>
            </a:r>
            <a:r>
              <a:rPr lang="tr-TR" sz="2400" dirty="0" err="1" smtClean="0">
                <a:solidFill>
                  <a:srgbClr val="FF0000"/>
                </a:solidFill>
              </a:rPr>
              <a:t>Babbage</a:t>
            </a:r>
            <a:r>
              <a:rPr lang="tr-TR" sz="2400" dirty="0" smtClean="0">
                <a:solidFill>
                  <a:srgbClr val="FF0000"/>
                </a:solidFill>
              </a:rPr>
              <a:t> (1792-1871) gibi öncü kişilere dayanıyorsa da </a:t>
            </a:r>
            <a:r>
              <a:rPr lang="tr-TR" sz="2400" u="sng" dirty="0" err="1" smtClean="0">
                <a:solidFill>
                  <a:srgbClr val="7030A0"/>
                </a:solidFill>
              </a:rPr>
              <a:t>Frederick</a:t>
            </a:r>
            <a:r>
              <a:rPr lang="tr-TR" sz="2400" u="sng" dirty="0" smtClean="0">
                <a:solidFill>
                  <a:srgbClr val="7030A0"/>
                </a:solidFill>
              </a:rPr>
              <a:t> W. Taylor'un (1911) “Bilimsel Yönetimin İlkeleri” isimli eseriyle birlikte tartışılmaya başlanmıştır.</a:t>
            </a:r>
          </a:p>
          <a:p>
            <a:endParaRPr lang="tr-TR" dirty="0" smtClean="0">
              <a:solidFill>
                <a:srgbClr val="FF0000"/>
              </a:solidFill>
            </a:endParaRPr>
          </a:p>
          <a:p>
            <a:endParaRPr lang="tr-TR" dirty="0" smtClean="0">
              <a:solidFill>
                <a:srgbClr val="FF0000"/>
              </a:solidFill>
            </a:endParaRPr>
          </a:p>
          <a:p>
            <a:endParaRPr lang="tr-TR" dirty="0" smtClean="0">
              <a:solidFill>
                <a:srgbClr val="FF0000"/>
              </a:solidFill>
            </a:endParaRPr>
          </a:p>
          <a:p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92696"/>
            <a:ext cx="8640959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8536217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8568952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8318387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221088"/>
            <a:ext cx="8379931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085184"/>
            <a:ext cx="8352928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2849</TotalTime>
  <Words>763</Words>
  <Application>Microsoft Office PowerPoint</Application>
  <PresentationFormat>Ekran Gösterisi (4:3)</PresentationFormat>
  <Paragraphs>164</Paragraphs>
  <Slides>48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48</vt:i4>
      </vt:variant>
    </vt:vector>
  </HeadingPairs>
  <TitlesOfParts>
    <vt:vector size="49" baseType="lpstr">
      <vt:lpstr>Ofis Teması</vt:lpstr>
      <vt:lpstr>YÖNETİM ORGANİZASYON Klasik Yönetim Yaklaşımı</vt:lpstr>
      <vt:lpstr>Yönetim Kavramı</vt:lpstr>
      <vt:lpstr>Bilimsel Yönetim Dönemi</vt:lpstr>
      <vt:lpstr>Slayt 4</vt:lpstr>
      <vt:lpstr>Slayt 5</vt:lpstr>
      <vt:lpstr>Slayt 6</vt:lpstr>
      <vt:lpstr>Slayt 7</vt:lpstr>
      <vt:lpstr>Slayt 8</vt:lpstr>
      <vt:lpstr>Slayt 9</vt:lpstr>
      <vt:lpstr>Klasik Örgüt Teorisini  oluşturan “ 3 ” yaklaşım</vt:lpstr>
      <vt:lpstr>Klasik Yönetim Düşüncesi (1)</vt:lpstr>
      <vt:lpstr>Klasik Yönetim Düşüncesi (2)</vt:lpstr>
      <vt:lpstr>Klasik Yönetim Düşüncesi (3)</vt:lpstr>
      <vt:lpstr>Klasik Yönetim Düşüncesi (4)</vt:lpstr>
      <vt:lpstr>Klasik Yönetim Düşüncesi (5)</vt:lpstr>
      <vt:lpstr>Slayt 16</vt:lpstr>
      <vt:lpstr>Slayt 17</vt:lpstr>
      <vt:lpstr>Slayt 18</vt:lpstr>
      <vt:lpstr>Slayt 19</vt:lpstr>
      <vt:lpstr>Klasik Yönetim Düşüncesi (2)</vt:lpstr>
      <vt:lpstr>2. Yönetim Süreci Yaklaşımı</vt:lpstr>
      <vt:lpstr>2. Yönetim Süreci Yaklaşımı</vt:lpstr>
      <vt:lpstr>Slayt 23</vt:lpstr>
      <vt:lpstr>Slayt 24</vt:lpstr>
      <vt:lpstr>Slayt 25</vt:lpstr>
      <vt:lpstr>3. Bürokrasi Yaklaşımı</vt:lpstr>
      <vt:lpstr>Slayt 27</vt:lpstr>
      <vt:lpstr>Slayt 28</vt:lpstr>
      <vt:lpstr>Alıştırmalar</vt:lpstr>
      <vt:lpstr>Alıştırmalar</vt:lpstr>
      <vt:lpstr>Alıştırmalar</vt:lpstr>
      <vt:lpstr>Alıştırmalar</vt:lpstr>
      <vt:lpstr>Alıştırmalar</vt:lpstr>
      <vt:lpstr>Alıştırmalar</vt:lpstr>
      <vt:lpstr>Alıştırmalar</vt:lpstr>
      <vt:lpstr>Alıştırmalar</vt:lpstr>
      <vt:lpstr>Alıştırmalar</vt:lpstr>
      <vt:lpstr>Alıştırmalar</vt:lpstr>
      <vt:lpstr>Alıştırmalar</vt:lpstr>
      <vt:lpstr>Alıştırmalar</vt:lpstr>
      <vt:lpstr>Alıştırmalar</vt:lpstr>
      <vt:lpstr>Alıştırmalar</vt:lpstr>
      <vt:lpstr>Alıştırmalar</vt:lpstr>
      <vt:lpstr>Alıştırmalar</vt:lpstr>
      <vt:lpstr>Alıştırmalar</vt:lpstr>
      <vt:lpstr>Alıştırmalar</vt:lpstr>
      <vt:lpstr>Alıştırmalar</vt:lpstr>
      <vt:lpstr>Alıştırmalar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GENEL İŞLETME</dc:title>
  <cp:lastModifiedBy>DuzceUni</cp:lastModifiedBy>
  <cp:revision>103</cp:revision>
  <dcterms:modified xsi:type="dcterms:W3CDTF">2012-09-26T07:11:48Z</dcterms:modified>
</cp:coreProperties>
</file>